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48B07-2C06-4CF2-8E91-F7385E71E2CB}" type="datetimeFigureOut">
              <a:rPr lang="en-US" dirty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069D4-B020-4602-B87C-B094679675DF}" type="datetimeFigureOut">
              <a:rPr lang="en-US" dirty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11EA-3D59-4DFE-9385-0A032B3191AF}" type="datetimeFigureOut">
              <a:rPr lang="en-US" dirty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936D4-0671-4B70-A95D-BFBC9A35DA5B}" type="datetimeFigureOut">
              <a:rPr lang="en-US" dirty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DD67DAC-232D-4042-B5C0-E64770A42A28}" type="datetimeFigureOut">
              <a:rPr lang="en-US" dirty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ECD2C-79BD-4B90-B3FA-E3B19B3FF97B}" type="datetimeFigureOut">
              <a:rPr lang="en-US" dirty="0"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FDB6-7A26-4DBB-9BB0-088C0534314D}" type="datetimeFigureOut">
              <a:rPr lang="en-US" dirty="0"/>
              <a:t>1/9/2019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7C72F-E0F0-449A-A903-6D7865ED3EFA}" type="datetimeFigureOut">
              <a:rPr lang="en-US" dirty="0"/>
              <a:t>1/9/2019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1207D-C9F3-42EA-960B-DC9955B358C7}" type="datetimeFigureOut">
              <a:rPr lang="en-US" dirty="0"/>
              <a:t>1/9/2019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27A6-8947-4115-8D9E-E89B1EC0518D}" type="datetimeFigureOut">
              <a:rPr lang="en-US" dirty="0"/>
              <a:t>1/9/2019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60A6F-F31A-4CA3-B222-0B3C224FF998}" type="datetimeFigureOut">
              <a:rPr lang="en-US" dirty="0"/>
              <a:t>1/9/2019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648A1663-7765-4EF4-B97F-A02E70C6265E}" type="datetimeFigureOut">
              <a:rPr lang="en-US" dirty="0"/>
              <a:t>1/9/2019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 Summarization</a:t>
            </a:r>
            <a:endParaRPr lang="en-US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he-IL" dirty="0" smtClean="0"/>
              <a:t>מור ביטון</a:t>
            </a:r>
          </a:p>
          <a:p>
            <a:pPr algn="r"/>
            <a:r>
              <a:rPr lang="he-IL" dirty="0" err="1" smtClean="0"/>
              <a:t>שילת</a:t>
            </a:r>
            <a:r>
              <a:rPr lang="he-IL" dirty="0" smtClean="0"/>
              <a:t> ביטון</a:t>
            </a:r>
          </a:p>
        </p:txBody>
      </p:sp>
      <p:pic>
        <p:nvPicPr>
          <p:cNvPr id="4" name="תמונה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245" y="0"/>
            <a:ext cx="7620001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096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8-12-29 17-44-54-88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0801" y="348343"/>
            <a:ext cx="10059613" cy="5658394"/>
          </a:xfrm>
        </p:spPr>
      </p:pic>
    </p:spTree>
    <p:extLst>
      <p:ext uri="{BB962C8B-B14F-4D97-AF65-F5344CB8AC3E}">
        <p14:creationId xmlns:p14="http://schemas.microsoft.com/office/powerpoint/2010/main" val="20247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05245" y="1224860"/>
            <a:ext cx="10058400" cy="1609344"/>
          </a:xfrm>
        </p:spPr>
        <p:txBody>
          <a:bodyPr/>
          <a:lstStyle/>
          <a:p>
            <a:pPr algn="ctr"/>
            <a:r>
              <a:rPr lang="he-IL" dirty="0" smtClean="0"/>
              <a:t>מה זה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Text Summarization?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148225" y="3149019"/>
            <a:ext cx="10058400" cy="4050792"/>
          </a:xfrm>
        </p:spPr>
        <p:txBody>
          <a:bodyPr/>
          <a:lstStyle/>
          <a:p>
            <a:pPr marL="0" indent="0" algn="r">
              <a:buNone/>
            </a:pPr>
            <a:r>
              <a:rPr lang="he-IL" dirty="0" smtClean="0"/>
              <a:t>סיכום טקסט הוא תהליך של קיצור מסמך טקסט.</a:t>
            </a:r>
          </a:p>
          <a:p>
            <a:pPr marL="0" indent="0" algn="r">
              <a:buNone/>
            </a:pPr>
            <a:r>
              <a:rPr lang="he-IL" dirty="0" smtClean="0"/>
              <a:t>על מנת ליצור סיכום של הנקודות העיקריות של המסמך המקורי.</a:t>
            </a:r>
          </a:p>
          <a:p>
            <a:pPr marL="0" indent="0" algn="r">
              <a:buNone/>
            </a:pPr>
            <a:r>
              <a:rPr lang="he-IL" dirty="0" smtClean="0"/>
              <a:t>סיכום טקסט חלק מבעיות אופטימיזציה,</a:t>
            </a:r>
          </a:p>
          <a:p>
            <a:pPr marL="0" indent="0" algn="r" rtl="1">
              <a:buNone/>
            </a:pPr>
            <a:r>
              <a:rPr lang="he-IL" dirty="0" smtClean="0"/>
              <a:t>הוא אחד הבעיות המאתגרות של </a:t>
            </a:r>
            <a:r>
              <a:rPr lang="en-US" dirty="0" smtClean="0"/>
              <a:t> Natural Language Processing</a:t>
            </a:r>
          </a:p>
          <a:p>
            <a:pPr marL="0" indent="0" algn="r" rtl="1">
              <a:buNone/>
            </a:pPr>
            <a:r>
              <a:rPr lang="he-IL" dirty="0" smtClean="0"/>
              <a:t>סיכום הטוב ביותר מכסה את רוב המידע בטקסט , אך אינו מכיל מידע חוזר.</a:t>
            </a:r>
          </a:p>
          <a:p>
            <a:pPr marL="0" indent="0" algn="r" rtl="1">
              <a:buNone/>
            </a:pPr>
            <a:r>
              <a:rPr lang="he-IL" dirty="0"/>
              <a:t> </a:t>
            </a:r>
          </a:p>
          <a:p>
            <a:pPr marL="0" indent="0" algn="r">
              <a:buNone/>
            </a:pPr>
            <a:endParaRPr lang="en-US" dirty="0"/>
          </a:p>
        </p:txBody>
      </p:sp>
      <p:pic>
        <p:nvPicPr>
          <p:cNvPr id="4" name="תמונה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445" y="0"/>
            <a:ext cx="7620001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0_ZF4ZOlUt8em024B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3" y="2906540"/>
            <a:ext cx="3504791" cy="174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84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069848" y="885226"/>
            <a:ext cx="10058400" cy="1609344"/>
          </a:xfrm>
        </p:spPr>
        <p:txBody>
          <a:bodyPr/>
          <a:lstStyle/>
          <a:p>
            <a:pPr algn="ctr"/>
            <a:r>
              <a:rPr lang="he-IL" dirty="0" smtClean="0"/>
              <a:t>הבעיה ופתרון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069848" y="2807208"/>
            <a:ext cx="10058400" cy="4050792"/>
          </a:xfrm>
        </p:spPr>
        <p:txBody>
          <a:bodyPr/>
          <a:lstStyle/>
          <a:p>
            <a:pPr marL="0" indent="0" algn="r" rtl="1">
              <a:buNone/>
            </a:pPr>
            <a:r>
              <a:rPr lang="he-IL" b="1" u="sng" dirty="0" smtClean="0"/>
              <a:t>הבעיה</a:t>
            </a:r>
            <a:r>
              <a:rPr lang="he-IL" dirty="0" smtClean="0"/>
              <a:t>:</a:t>
            </a:r>
          </a:p>
          <a:p>
            <a:pPr algn="r" rtl="1"/>
            <a:r>
              <a:rPr lang="he-IL" dirty="0" smtClean="0"/>
              <a:t>יש כמות עצומה של חומר טקסטואלי , וזה רק הולך וגדל מדי יום ביומו.</a:t>
            </a:r>
          </a:p>
          <a:p>
            <a:pPr algn="r" rtl="1"/>
            <a:r>
              <a:rPr lang="he-IL" dirty="0" smtClean="0"/>
              <a:t>יש צורך גדול לצמצם חלק גדול מהנתונים הללו לטקסטים קצרים וממוקדים יותר,</a:t>
            </a:r>
          </a:p>
          <a:p>
            <a:pPr marL="0" indent="0" algn="r" rtl="1">
              <a:buNone/>
            </a:pPr>
            <a:r>
              <a:rPr lang="he-IL" dirty="0"/>
              <a:t> </a:t>
            </a:r>
            <a:r>
              <a:rPr lang="he-IL" dirty="0" smtClean="0"/>
              <a:t> המספקים את הפרטים החשובים ומכילים את המידע שאנו מחפשים.</a:t>
            </a:r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r>
              <a:rPr lang="he-IL" b="1" u="sng" dirty="0" smtClean="0"/>
              <a:t>פתרון</a:t>
            </a:r>
            <a:r>
              <a:rPr lang="he-IL" dirty="0" smtClean="0"/>
              <a:t>:</a:t>
            </a:r>
          </a:p>
          <a:p>
            <a:pPr marL="0" indent="0" algn="r" rtl="1">
              <a:buNone/>
            </a:pPr>
            <a:r>
              <a:rPr lang="he-IL" dirty="0" smtClean="0"/>
              <a:t>נשתמש בשיטת סיכום </a:t>
            </a:r>
            <a:r>
              <a:rPr lang="he-IL" dirty="0"/>
              <a:t>טקסט </a:t>
            </a:r>
            <a:r>
              <a:rPr lang="he-IL" dirty="0" smtClean="0"/>
              <a:t>אוטומטי</a:t>
            </a:r>
            <a:r>
              <a:rPr lang="he-IL" dirty="0"/>
              <a:t> </a:t>
            </a:r>
            <a:r>
              <a:rPr lang="he-IL" dirty="0" smtClean="0"/>
              <a:t>, </a:t>
            </a:r>
            <a:r>
              <a:rPr lang="he-IL" dirty="0"/>
              <a:t>הוא תהליך של יצירת גרסה </a:t>
            </a:r>
            <a:r>
              <a:rPr lang="he-IL" dirty="0" smtClean="0"/>
              <a:t>קצרה של </a:t>
            </a:r>
            <a:r>
              <a:rPr lang="he-IL" dirty="0"/>
              <a:t>מסמך ארוך יותר.</a:t>
            </a:r>
            <a:endParaRPr lang="he-IL" dirty="0" smtClean="0"/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endParaRPr lang="en-US" dirty="0"/>
          </a:p>
        </p:txBody>
      </p:sp>
      <p:pic>
        <p:nvPicPr>
          <p:cNvPr id="4" name="תמונה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445" y="0"/>
            <a:ext cx="7620001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39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069848" y="1172609"/>
            <a:ext cx="10058400" cy="1609344"/>
          </a:xfrm>
        </p:spPr>
        <p:txBody>
          <a:bodyPr/>
          <a:lstStyle/>
          <a:p>
            <a:pPr algn="ctr"/>
            <a:r>
              <a:rPr lang="he-IL" dirty="0" smtClean="0"/>
              <a:t>השיטה שלנו</a:t>
            </a:r>
            <a:br>
              <a:rPr lang="he-IL" dirty="0" smtClean="0"/>
            </a:br>
            <a:r>
              <a:rPr lang="en-US" dirty="0" err="1" smtClean="0"/>
              <a:t>TextRank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2846" y="3079351"/>
            <a:ext cx="10675402" cy="4050792"/>
          </a:xfrm>
        </p:spPr>
        <p:txBody>
          <a:bodyPr/>
          <a:lstStyle/>
          <a:p>
            <a:pPr marL="0" indent="0" algn="r" rtl="1">
              <a:buNone/>
            </a:pPr>
            <a:r>
              <a:rPr lang="he-IL" dirty="0" smtClean="0"/>
              <a:t>השיטה שלנו היא שיטה </a:t>
            </a:r>
            <a:r>
              <a:rPr lang="en-US" dirty="0" smtClean="0"/>
              <a:t>Extractive </a:t>
            </a:r>
            <a:r>
              <a:rPr lang="he-IL" dirty="0"/>
              <a:t> </a:t>
            </a:r>
            <a:r>
              <a:rPr lang="he-IL" dirty="0" smtClean="0"/>
              <a:t>ו-</a:t>
            </a:r>
            <a:r>
              <a:rPr lang="en-US" dirty="0" smtClean="0"/>
              <a:t>Unsupervised</a:t>
            </a:r>
          </a:p>
          <a:p>
            <a:pPr algn="r" rtl="1"/>
            <a:r>
              <a:rPr lang="en-US" dirty="0" smtClean="0"/>
              <a:t>Extractive</a:t>
            </a:r>
            <a:r>
              <a:rPr lang="he-IL" dirty="0" smtClean="0"/>
              <a:t> - שיטה זו מסתמכת על חילוץ משפטים מהטקסט.</a:t>
            </a:r>
          </a:p>
          <a:p>
            <a:pPr marL="0" indent="0" algn="r" rtl="1">
              <a:buNone/>
            </a:pPr>
            <a:r>
              <a:rPr lang="he-IL" dirty="0"/>
              <a:t>	 </a:t>
            </a:r>
            <a:r>
              <a:rPr lang="he-IL" dirty="0" smtClean="0"/>
              <a:t>  </a:t>
            </a:r>
            <a:r>
              <a:rPr lang="en-US" dirty="0" smtClean="0"/>
              <a:t>    </a:t>
            </a:r>
            <a:r>
              <a:rPr lang="he-IL" dirty="0" smtClean="0"/>
              <a:t> לכן זיהוי המשפטים המתאימים לסיכום הוא בעל חשיבות עליונה בשיטת החילוץ</a:t>
            </a:r>
          </a:p>
          <a:p>
            <a:pPr algn="r" rtl="1"/>
            <a:r>
              <a:rPr lang="he-IL" b="1" u="sng" dirty="0" smtClean="0"/>
              <a:t>אז איך זה עובד?</a:t>
            </a:r>
            <a:endParaRPr lang="he-IL" b="1" dirty="0" smtClean="0"/>
          </a:p>
          <a:p>
            <a:pPr marL="0" indent="0" algn="r" rtl="1">
              <a:buNone/>
            </a:pPr>
            <a:r>
              <a:rPr lang="he-IL" dirty="0"/>
              <a:t> </a:t>
            </a:r>
            <a:r>
              <a:rPr lang="he-IL" dirty="0" smtClean="0"/>
              <a:t> הטקסט מיוצג כגרף , כאשר כל משפט מומר לצומת</a:t>
            </a:r>
          </a:p>
          <a:p>
            <a:pPr marL="0" indent="0" algn="r" rtl="1">
              <a:buNone/>
            </a:pPr>
            <a:r>
              <a:rPr lang="he-IL" dirty="0" smtClean="0"/>
              <a:t>  כאשר קש</a:t>
            </a:r>
            <a:r>
              <a:rPr lang="he-IL" dirty="0"/>
              <a:t>ר</a:t>
            </a:r>
            <a:r>
              <a:rPr lang="he-IL" dirty="0" smtClean="0"/>
              <a:t> בין שני הצמתים מייצג דמיון בין שני המשפטים.</a:t>
            </a:r>
          </a:p>
          <a:p>
            <a:pPr marL="0" indent="0" algn="r" rtl="1">
              <a:buNone/>
            </a:pPr>
            <a:r>
              <a:rPr lang="he-IL" dirty="0" smtClean="0"/>
              <a:t>  לאחר מכן נבחר את המשפטים</a:t>
            </a:r>
            <a:r>
              <a:rPr lang="en-US" dirty="0" smtClean="0"/>
              <a:t> </a:t>
            </a:r>
            <a:r>
              <a:rPr lang="he-IL" dirty="0" smtClean="0"/>
              <a:t>עם החשיבות הגבוהה ביותר.</a:t>
            </a:r>
          </a:p>
        </p:txBody>
      </p:sp>
      <p:pic>
        <p:nvPicPr>
          <p:cNvPr id="4" name="תמונה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079" y="0"/>
            <a:ext cx="7620001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360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069848" y="303899"/>
            <a:ext cx="10058400" cy="1609344"/>
          </a:xfrm>
        </p:spPr>
        <p:txBody>
          <a:bodyPr/>
          <a:lstStyle/>
          <a:p>
            <a:pPr algn="ctr"/>
            <a:r>
              <a:rPr lang="he-IL" dirty="0" smtClean="0"/>
              <a:t>אז איך </a:t>
            </a:r>
            <a:r>
              <a:rPr lang="he-IL" dirty="0" err="1" smtClean="0"/>
              <a:t>הכל</a:t>
            </a:r>
            <a:r>
              <a:rPr lang="he-IL" dirty="0" smtClean="0"/>
              <a:t> עובד?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069848" y="1703396"/>
            <a:ext cx="10058400" cy="4958661"/>
          </a:xfrm>
        </p:spPr>
        <p:txBody>
          <a:bodyPr>
            <a:normAutofit lnSpcReduction="10000"/>
          </a:bodyPr>
          <a:lstStyle/>
          <a:p>
            <a:pPr algn="r" rtl="1"/>
            <a:r>
              <a:rPr lang="he-IL" dirty="0" smtClean="0"/>
              <a:t>קודם נקלוט את הטקסט שלנו</a:t>
            </a:r>
            <a:endParaRPr lang="en-US" dirty="0" smtClean="0"/>
          </a:p>
          <a:p>
            <a:pPr algn="r" rtl="1"/>
            <a:r>
              <a:rPr lang="he-IL" dirty="0" smtClean="0"/>
              <a:t>נבדוק שהוא לא ריק ואת סוגו(</a:t>
            </a:r>
            <a:r>
              <a:rPr lang="en-US" dirty="0" smtClean="0"/>
              <a:t>txt</a:t>
            </a:r>
            <a:r>
              <a:rPr lang="he-IL" dirty="0" smtClean="0"/>
              <a:t>)</a:t>
            </a:r>
          </a:p>
          <a:p>
            <a:pPr algn="r" rtl="1"/>
            <a:endParaRPr lang="he-IL" dirty="0"/>
          </a:p>
          <a:p>
            <a:pPr marL="0" indent="0" algn="r" rtl="1">
              <a:buNone/>
            </a:pPr>
            <a:endParaRPr lang="en-US" dirty="0" smtClean="0"/>
          </a:p>
          <a:p>
            <a:pPr algn="r" rtl="1"/>
            <a:r>
              <a:rPr lang="he-IL" b="1" u="sng" dirty="0" smtClean="0"/>
              <a:t>תהליך ה-</a:t>
            </a:r>
            <a:r>
              <a:rPr lang="en-US" b="1" u="sng" dirty="0"/>
              <a:t> </a:t>
            </a:r>
            <a:r>
              <a:rPr lang="en-US" b="1" u="sng" dirty="0" smtClean="0"/>
              <a:t>Preprocessing</a:t>
            </a:r>
            <a:r>
              <a:rPr lang="he-IL" b="1" u="sng" dirty="0" smtClean="0"/>
              <a:t> עיבוד מוקדם:</a:t>
            </a:r>
          </a:p>
          <a:p>
            <a:pPr algn="r" rtl="1"/>
            <a:r>
              <a:rPr lang="he-IL" dirty="0" smtClean="0"/>
              <a:t>נעזר בכלי </a:t>
            </a:r>
            <a:r>
              <a:rPr lang="en-US" dirty="0" smtClean="0"/>
              <a:t>NLTK</a:t>
            </a:r>
            <a:r>
              <a:rPr lang="he-IL" dirty="0"/>
              <a:t> </a:t>
            </a:r>
            <a:r>
              <a:rPr lang="he-IL" dirty="0" smtClean="0"/>
              <a:t>– היא ספריה </a:t>
            </a:r>
            <a:r>
              <a:rPr lang="he-IL" dirty="0" err="1" smtClean="0"/>
              <a:t>בפייתון</a:t>
            </a:r>
            <a:r>
              <a:rPr lang="he-IL" dirty="0" smtClean="0"/>
              <a:t> מספקת לנו כלים לטעינה וניקוי הטקסט</a:t>
            </a:r>
          </a:p>
          <a:p>
            <a:pPr algn="r" rtl="1"/>
            <a:r>
              <a:rPr lang="he-IL" dirty="0" smtClean="0"/>
              <a:t>נפריד את המשפטים</a:t>
            </a:r>
          </a:p>
          <a:p>
            <a:pPr algn="r" rtl="1"/>
            <a:r>
              <a:rPr lang="he-IL" dirty="0" smtClean="0"/>
              <a:t>כל משפט נפריד למילים</a:t>
            </a:r>
          </a:p>
          <a:p>
            <a:pPr algn="r" rtl="1"/>
            <a:r>
              <a:rPr lang="he-IL" dirty="0" smtClean="0"/>
              <a:t>ננקה מילות עצירה כמו </a:t>
            </a:r>
            <a:r>
              <a:rPr lang="en-US" dirty="0" smtClean="0"/>
              <a:t>'</a:t>
            </a:r>
            <a:r>
              <a:rPr lang="en-US" dirty="0" err="1" smtClean="0"/>
              <a:t>i</a:t>
            </a:r>
            <a:r>
              <a:rPr lang="en-US" dirty="0"/>
              <a:t>', 'me', 'my', 'myself', 'we', 'our', 'ours</a:t>
            </a:r>
            <a:r>
              <a:rPr lang="en-US" dirty="0" smtClean="0"/>
              <a:t>'</a:t>
            </a:r>
            <a:endParaRPr lang="he-IL" dirty="0" smtClean="0"/>
          </a:p>
          <a:p>
            <a:pPr algn="r" rtl="1"/>
            <a:r>
              <a:rPr lang="he-IL" dirty="0" smtClean="0"/>
              <a:t>נמחק סימנים כמו </a:t>
            </a:r>
            <a:r>
              <a:rPr lang="en-US" dirty="0" smtClean="0"/>
              <a:t>!"#$%&amp;'()*+,-./:;&lt;=&gt;?@[\]^_`{|}~</a:t>
            </a:r>
            <a:endParaRPr lang="he-IL" dirty="0" smtClean="0"/>
          </a:p>
          <a:p>
            <a:pPr algn="r" rtl="1"/>
            <a:r>
              <a:rPr lang="he-IL" dirty="0" smtClean="0"/>
              <a:t>נמיר אותיות גדולות לקטנות</a:t>
            </a:r>
          </a:p>
          <a:p>
            <a:pPr algn="r" rtl="1"/>
            <a:r>
              <a:rPr lang="he-IL" dirty="0" smtClean="0"/>
              <a:t>נמיר מילים מאותו גזע </a:t>
            </a:r>
            <a:r>
              <a:rPr lang="en-US" dirty="0"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"fishing," "fished," "fisher" all reduce to the stem "fish."</a:t>
            </a:r>
            <a:endParaRPr lang="he-IL" dirty="0" smtClean="0"/>
          </a:p>
          <a:p>
            <a:pPr algn="r" rtl="1"/>
            <a:endParaRPr lang="he-IL" dirty="0" smtClean="0"/>
          </a:p>
          <a:p>
            <a:pPr algn="r" rtl="1"/>
            <a:endParaRPr lang="he-IL" dirty="0" smtClean="0"/>
          </a:p>
          <a:p>
            <a:pPr algn="r" rtl="1"/>
            <a:endParaRPr lang="en-US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7" y="1632726"/>
            <a:ext cx="6339014" cy="1215975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800" y="3372856"/>
            <a:ext cx="7248525" cy="10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9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 smtClean="0"/>
              <a:t>אז איך </a:t>
            </a:r>
            <a:r>
              <a:rPr lang="he-IL" dirty="0" err="1" smtClean="0"/>
              <a:t>הכל</a:t>
            </a:r>
            <a:r>
              <a:rPr lang="he-IL" dirty="0" smtClean="0"/>
              <a:t> עובד?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74766" y="2121408"/>
            <a:ext cx="10553482" cy="4050792"/>
          </a:xfrm>
        </p:spPr>
        <p:txBody>
          <a:bodyPr/>
          <a:lstStyle/>
          <a:p>
            <a:pPr algn="r" rtl="1"/>
            <a:r>
              <a:rPr lang="he-IL" dirty="0" smtClean="0"/>
              <a:t>עכשיו אנחנו צריכים למצוא את הדמיון שלנו בין כל משפט לכן נשתמש ב-</a:t>
            </a:r>
            <a:r>
              <a:rPr lang="en-US" b="1" dirty="0"/>
              <a:t>cosine similarity</a:t>
            </a:r>
            <a:endParaRPr lang="he-IL" b="1" dirty="0" smtClean="0"/>
          </a:p>
          <a:p>
            <a:pPr algn="r" rtl="1"/>
            <a:r>
              <a:rPr lang="he-IL" dirty="0" smtClean="0"/>
              <a:t>תחילה נצטרך להציג את המשפטים שלנו </a:t>
            </a:r>
            <a:r>
              <a:rPr lang="he-IL" dirty="0" err="1" smtClean="0"/>
              <a:t>כוקטורים</a:t>
            </a:r>
            <a:endParaRPr lang="he-IL" dirty="0" smtClean="0"/>
          </a:p>
          <a:p>
            <a:pPr algn="r" rtl="1"/>
            <a:r>
              <a:rPr lang="he-IL" dirty="0" smtClean="0"/>
              <a:t>נשתמש בייצוג </a:t>
            </a:r>
            <a:r>
              <a:rPr lang="en-US" dirty="0" smtClean="0"/>
              <a:t> Vector Space Model</a:t>
            </a:r>
            <a:r>
              <a:rPr lang="he-IL" dirty="0" smtClean="0"/>
              <a:t> או בקיצור </a:t>
            </a:r>
            <a:r>
              <a:rPr lang="en-US" dirty="0" smtClean="0"/>
              <a:t>VSM</a:t>
            </a:r>
            <a:endParaRPr lang="he-IL" dirty="0" smtClean="0"/>
          </a:p>
          <a:p>
            <a:pPr algn="r" rtl="1"/>
            <a:r>
              <a:rPr lang="he-IL" dirty="0" smtClean="0"/>
              <a:t>נשתמש </a:t>
            </a:r>
            <a:r>
              <a:rPr lang="he-IL" dirty="0" err="1" smtClean="0"/>
              <a:t>בשטיה</a:t>
            </a:r>
            <a:r>
              <a:rPr lang="he-IL" dirty="0" smtClean="0"/>
              <a:t> הקלאסית </a:t>
            </a:r>
            <a:r>
              <a:rPr lang="en-US" dirty="0" smtClean="0"/>
              <a:t>TF-IDF</a:t>
            </a:r>
          </a:p>
          <a:p>
            <a:pPr marL="0" indent="0" algn="r" rtl="1">
              <a:buNone/>
            </a:pPr>
            <a:r>
              <a:rPr lang="en-US" dirty="0" smtClean="0"/>
              <a:t>TF</a:t>
            </a:r>
            <a:r>
              <a:rPr lang="he-IL" dirty="0" smtClean="0"/>
              <a:t>=מספר הפעמים שהמילה מופיעה במשפט</a:t>
            </a:r>
            <a:r>
              <a:rPr lang="en-US" dirty="0" smtClean="0"/>
              <a:t>/</a:t>
            </a:r>
            <a:r>
              <a:rPr lang="he-IL" dirty="0" smtClean="0"/>
              <a:t>מספר כל המילים במשפט</a:t>
            </a:r>
          </a:p>
          <a:p>
            <a:pPr marL="0" indent="0" algn="r" rtl="1">
              <a:buNone/>
            </a:pPr>
            <a:r>
              <a:rPr lang="en-US" dirty="0" smtClean="0"/>
              <a:t>IDF</a:t>
            </a:r>
            <a:r>
              <a:rPr lang="he-IL" dirty="0" smtClean="0"/>
              <a:t>=(מספר המסמכים</a:t>
            </a:r>
            <a:r>
              <a:rPr lang="en-US" dirty="0" smtClean="0"/>
              <a:t>/</a:t>
            </a:r>
            <a:r>
              <a:rPr lang="he-IL" dirty="0" smtClean="0"/>
              <a:t>מספר המסמכים שהמילה מופיעה בה)</a:t>
            </a:r>
            <a:r>
              <a:rPr lang="en-US" dirty="0" smtClean="0"/>
              <a:t>ln</a:t>
            </a:r>
          </a:p>
          <a:p>
            <a:pPr marL="0" indent="0" algn="r" rtl="1">
              <a:buNone/>
            </a:pPr>
            <a:r>
              <a:rPr lang="en-US" dirty="0" smtClean="0"/>
              <a:t>TF-IDF</a:t>
            </a:r>
            <a:r>
              <a:rPr lang="he-IL" dirty="0" smtClean="0"/>
              <a:t>=</a:t>
            </a:r>
            <a:r>
              <a:rPr lang="en-US" dirty="0" smtClean="0"/>
              <a:t>TF*IDF</a:t>
            </a:r>
          </a:p>
          <a:p>
            <a:pPr marL="0" indent="0" algn="r" rtl="1">
              <a:buNone/>
            </a:pPr>
            <a:r>
              <a:rPr lang="he-IL" dirty="0" smtClean="0"/>
              <a:t>ככל שה</a:t>
            </a:r>
            <a:r>
              <a:rPr lang="en-US" dirty="0" smtClean="0"/>
              <a:t>TF-IDF </a:t>
            </a:r>
            <a:r>
              <a:rPr lang="he-IL" dirty="0"/>
              <a:t> </a:t>
            </a:r>
            <a:r>
              <a:rPr lang="he-IL" dirty="0" smtClean="0"/>
              <a:t>גדול יותר כך המילה יותר נדירה ולהפך.</a:t>
            </a:r>
          </a:p>
          <a:p>
            <a:pPr algn="r" rtl="1"/>
            <a:r>
              <a:rPr lang="he-IL" dirty="0" smtClean="0"/>
              <a:t>בקוד שלנו יצרנו מטריצה שכל שורה זה משפט וכל עמודה </a:t>
            </a:r>
            <a:r>
              <a:rPr lang="he-IL" dirty="0" err="1" smtClean="0"/>
              <a:t>מיצגת</a:t>
            </a:r>
            <a:r>
              <a:rPr lang="he-IL" dirty="0" smtClean="0"/>
              <a:t> מילה</a:t>
            </a:r>
          </a:p>
          <a:p>
            <a:pPr marL="0" indent="0" algn="r" rtl="1">
              <a:buNone/>
            </a:pPr>
            <a:endParaRPr lang="en-US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160" y="791064"/>
            <a:ext cx="7248525" cy="1005160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41" y="2446591"/>
            <a:ext cx="5305425" cy="3400425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975" y="2516505"/>
            <a:ext cx="2531217" cy="601164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975" y="3233270"/>
            <a:ext cx="2563314" cy="558992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1975" y="3966026"/>
            <a:ext cx="4957788" cy="527009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2887" y="3117669"/>
            <a:ext cx="628650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0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he-IL" dirty="0" smtClean="0"/>
              <a:t>אז איך </a:t>
            </a:r>
            <a:r>
              <a:rPr lang="he-IL" dirty="0" err="1" smtClean="0"/>
              <a:t>הכל</a:t>
            </a:r>
            <a:r>
              <a:rPr lang="he-IL" dirty="0" smtClean="0"/>
              <a:t> עובד?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לאחר מכן ניצור את מטריצת (מספר משפרים</a:t>
            </a:r>
            <a:r>
              <a:rPr lang="en-US" dirty="0" smtClean="0"/>
              <a:t>X</a:t>
            </a:r>
            <a:r>
              <a:rPr lang="he-IL" dirty="0" smtClean="0"/>
              <a:t>מספר משפטים) הדמיון שלנו בעזרת </a:t>
            </a:r>
            <a:r>
              <a:rPr lang="en-US" dirty="0"/>
              <a:t>cosine </a:t>
            </a:r>
            <a:r>
              <a:rPr lang="en-US" dirty="0" smtClean="0"/>
              <a:t>similarity</a:t>
            </a:r>
            <a:endParaRPr lang="he-IL" dirty="0" smtClean="0"/>
          </a:p>
          <a:p>
            <a:pPr algn="r" rtl="1"/>
            <a:r>
              <a:rPr lang="he-IL" dirty="0" smtClean="0"/>
              <a:t>גם העמודות והשרות מייצגות משפטים</a:t>
            </a:r>
          </a:p>
          <a:p>
            <a:pPr algn="r" rtl="1"/>
            <a:r>
              <a:rPr lang="he-IL" dirty="0" smtClean="0"/>
              <a:t>הנתונים שבתוך המטריצה מייצגות את הדמיון בין כל משפט</a:t>
            </a:r>
          </a:p>
          <a:p>
            <a:pPr marL="0" indent="0" algn="r" rtl="1">
              <a:buNone/>
            </a:pPr>
            <a:endParaRPr lang="en-US" dirty="0"/>
          </a:p>
        </p:txBody>
      </p:sp>
      <p:pic>
        <p:nvPicPr>
          <p:cNvPr id="9" name="תמונה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40" y="3799541"/>
            <a:ext cx="5324475" cy="2762250"/>
          </a:xfrm>
          <a:prstGeom prst="rect">
            <a:avLst/>
          </a:prstGeom>
        </p:spPr>
      </p:pic>
      <p:sp>
        <p:nvSpPr>
          <p:cNvPr id="10" name="מלבן 9"/>
          <p:cNvSpPr/>
          <p:nvPr/>
        </p:nvSpPr>
        <p:spPr>
          <a:xfrm>
            <a:off x="6189643" y="4048579"/>
            <a:ext cx="5211683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Cos(s1,s1)=0.789*0.789+0.515*0.151+0.335*0.335=1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מלבן 10"/>
          <p:cNvSpPr/>
          <p:nvPr/>
        </p:nvSpPr>
        <p:spPr>
          <a:xfrm>
            <a:off x="6189643" y="4464707"/>
            <a:ext cx="4338047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Cos(s1,s2)=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0.789*0.832+0.515*0.555=0.942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97" y="658445"/>
            <a:ext cx="3936208" cy="2236650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121" y="416481"/>
            <a:ext cx="5800725" cy="3467100"/>
          </a:xfrm>
          <a:prstGeom prst="rect">
            <a:avLst/>
          </a:prstGeom>
        </p:spPr>
      </p:pic>
      <p:sp>
        <p:nvSpPr>
          <p:cNvPr id="8" name="AutoShape 38"/>
          <p:cNvSpPr>
            <a:spLocks noChangeArrowheads="1"/>
          </p:cNvSpPr>
          <p:nvPr/>
        </p:nvSpPr>
        <p:spPr bwMode="auto">
          <a:xfrm>
            <a:off x="6653162" y="658445"/>
            <a:ext cx="3733800" cy="304800"/>
          </a:xfrm>
          <a:prstGeom prst="wedgeRoundRectCallout">
            <a:avLst>
              <a:gd name="adj1" fmla="val -25977"/>
              <a:gd name="adj2" fmla="val 188542"/>
              <a:gd name="adj3" fmla="val 16667"/>
            </a:avLst>
          </a:prstGeom>
          <a:solidFill>
            <a:schemeClr val="accent1">
              <a:alpha val="41176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A50021"/>
              </a:buClr>
              <a:buSzPct val="60000"/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5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55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A5002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anose="05000000000000000000" pitchFamily="2" charset="2"/>
              <a:buChar char="n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dirty="0" smtClean="0">
                <a:latin typeface="Lucida Sans" panose="020B0602030504020204" pitchFamily="34" charset="0"/>
              </a:rPr>
              <a:t>3.06/</a:t>
            </a:r>
            <a:r>
              <a:rPr lang="en-US" altLang="en-US" sz="1600" dirty="0" err="1" smtClean="0">
                <a:latin typeface="Lucida Sans" panose="020B0602030504020204" pitchFamily="34" charset="0"/>
              </a:rPr>
              <a:t>sqrt</a:t>
            </a:r>
            <a:r>
              <a:rPr lang="en-US" altLang="en-US" sz="1600" dirty="0" smtClean="0">
                <a:latin typeface="Lucida Sans" panose="020B0602030504020204" pitchFamily="34" charset="0"/>
              </a:rPr>
              <a:t>(3.06^2+2.0^2+1.3^2)</a:t>
            </a:r>
            <a:endParaRPr lang="en-US" altLang="en-US" sz="1600" dirty="0">
              <a:latin typeface="Lucida Sans" panose="020B0602030504020204" pitchFamily="34" charset="0"/>
            </a:endParaRPr>
          </a:p>
        </p:txBody>
      </p:sp>
      <p:sp>
        <p:nvSpPr>
          <p:cNvPr id="15" name="מלבן 14"/>
          <p:cNvSpPr/>
          <p:nvPr/>
        </p:nvSpPr>
        <p:spPr>
          <a:xfrm>
            <a:off x="2530151" y="4195710"/>
            <a:ext cx="301686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6" name="מלבן 15"/>
          <p:cNvSpPr/>
          <p:nvPr/>
        </p:nvSpPr>
        <p:spPr>
          <a:xfrm>
            <a:off x="3254099" y="4229783"/>
            <a:ext cx="710451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0.942</a:t>
            </a:r>
          </a:p>
        </p:txBody>
      </p:sp>
      <p:graphicFrame>
        <p:nvGraphicFramePr>
          <p:cNvPr id="17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8647230"/>
              </p:ext>
            </p:extLst>
          </p:nvPr>
        </p:nvGraphicFramePr>
        <p:xfrm>
          <a:off x="3805981" y="3718582"/>
          <a:ext cx="5694362" cy="149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משוואה" r:id="rId6" imgW="2374900" imgH="622300" progId="Equation.3">
                  <p:embed/>
                </p:oleObj>
              </mc:Choice>
              <mc:Fallback>
                <p:oleObj name="משוואה" r:id="rId6" imgW="2374900" imgH="622300" progId="Equation.3">
                  <p:embed/>
                  <p:pic>
                    <p:nvPicPr>
                      <p:cNvPr id="100357" name="Content Placeholder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5981" y="3718582"/>
                        <a:ext cx="5694362" cy="149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305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allAtOnce"/>
      <p:bldP spid="10" grpId="0"/>
      <p:bldP spid="11" grpId="0"/>
      <p:bldP spid="8" grpId="0" animBg="1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 smtClean="0"/>
              <a:t>אז איך </a:t>
            </a:r>
            <a:r>
              <a:rPr lang="he-IL" dirty="0" err="1" smtClean="0"/>
              <a:t>הכל</a:t>
            </a:r>
            <a:r>
              <a:rPr lang="he-IL" dirty="0" smtClean="0"/>
              <a:t> עובד?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אחרי שקיבלנו את מטריצת הדמיון שלנו נמיר אותה לגרף.</a:t>
            </a:r>
          </a:p>
          <a:p>
            <a:pPr marL="0" indent="0" algn="r" rtl="1">
              <a:buNone/>
            </a:pPr>
            <a:r>
              <a:rPr lang="he-IL" dirty="0"/>
              <a:t>  </a:t>
            </a:r>
            <a:r>
              <a:rPr lang="he-IL" dirty="0" smtClean="0"/>
              <a:t>כלומר כל צומת בגרף מייצגת לנו משפט וכל קשר בין המשפטים מייצג לנו את הדמיון בין </a:t>
            </a:r>
          </a:p>
          <a:p>
            <a:pPr marL="0" indent="0" algn="r" rtl="1">
              <a:buNone/>
            </a:pPr>
            <a:r>
              <a:rPr lang="he-IL" dirty="0" smtClean="0"/>
              <a:t>  המשפטים.</a:t>
            </a:r>
          </a:p>
          <a:p>
            <a:pPr algn="r" rtl="1"/>
            <a:r>
              <a:rPr lang="he-IL" dirty="0" smtClean="0"/>
              <a:t>עכשיו נשתמש באלגוריתם </a:t>
            </a:r>
            <a:r>
              <a:rPr lang="en-US" dirty="0" smtClean="0"/>
              <a:t>PageRank </a:t>
            </a:r>
            <a:r>
              <a:rPr lang="he-IL" dirty="0"/>
              <a:t> </a:t>
            </a:r>
            <a:r>
              <a:rPr lang="he-IL" dirty="0" smtClean="0"/>
              <a:t>שיחשב לנו את חשיבות של כל משפט</a:t>
            </a:r>
          </a:p>
          <a:p>
            <a:pPr algn="r" rtl="1"/>
            <a:r>
              <a:rPr lang="he-IL" dirty="0" smtClean="0"/>
              <a:t>נמיין את הציון שקבלנו על כל משפט מהגדול לקטן</a:t>
            </a:r>
          </a:p>
          <a:p>
            <a:pPr algn="r" rtl="1"/>
            <a:r>
              <a:rPr lang="he-IL" dirty="0" smtClean="0"/>
              <a:t>לפי כמות המשפטים שהמשתמש בחר נדפיס אותם לקובץ טקס(</a:t>
            </a:r>
            <a:r>
              <a:rPr lang="en-US" dirty="0" smtClean="0"/>
              <a:t>txt</a:t>
            </a:r>
            <a:r>
              <a:rPr lang="he-IL" dirty="0" smtClean="0"/>
              <a:t>) חדש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743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 smtClean="0"/>
              <a:t>המערכת שלנו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he-IL" dirty="0" smtClean="0"/>
              <a:t>לפי דוח בדיקות שערכנו עם </a:t>
            </a:r>
            <a:r>
              <a:rPr lang="en-US" dirty="0" smtClean="0"/>
              <a:t>ROUGE </a:t>
            </a:r>
            <a:r>
              <a:rPr lang="he-IL" dirty="0" smtClean="0"/>
              <a:t> יעילות הסיכום שלנו עומד על 70 אחוז.</a:t>
            </a:r>
          </a:p>
          <a:p>
            <a:pPr algn="r" rtl="1"/>
            <a:endParaRPr lang="he-IL" dirty="0"/>
          </a:p>
          <a:p>
            <a:pPr marL="0" indent="0" algn="r" rtl="1">
              <a:buNone/>
            </a:pPr>
            <a:endParaRPr lang="en-US" dirty="0"/>
          </a:p>
        </p:txBody>
      </p:sp>
      <p:pic>
        <p:nvPicPr>
          <p:cNvPr id="5" name="מציין מיקום תוכן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737" y="2854822"/>
            <a:ext cx="5200621" cy="2901545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878" y="819942"/>
            <a:ext cx="6471946" cy="514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9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סוג עץ">
  <a:themeElements>
    <a:clrScheme name="Wood Type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TM03090434[[fn=סוג עץ]]</Template>
  <TotalTime>5676</TotalTime>
  <Words>445</Words>
  <Application>Microsoft Office PowerPoint</Application>
  <PresentationFormat>מסך רחב</PresentationFormat>
  <Paragraphs>68</Paragraphs>
  <Slides>10</Slides>
  <Notes>0</Notes>
  <HiddenSlides>0</HiddenSlides>
  <MMClips>1</MMClips>
  <ScaleCrop>false</ScaleCrop>
  <HeadingPairs>
    <vt:vector size="8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שרתי OLE מוטבעים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8" baseType="lpstr">
      <vt:lpstr>Arial</vt:lpstr>
      <vt:lpstr>Arial Black</vt:lpstr>
      <vt:lpstr>Calibri</vt:lpstr>
      <vt:lpstr>Levenim MT</vt:lpstr>
      <vt:lpstr>Lucida Sans</vt:lpstr>
      <vt:lpstr>Wingdings</vt:lpstr>
      <vt:lpstr>סוג עץ</vt:lpstr>
      <vt:lpstr>משוואה</vt:lpstr>
      <vt:lpstr>Text Summarization</vt:lpstr>
      <vt:lpstr>מה זה  Text Summarization?</vt:lpstr>
      <vt:lpstr>הבעיה ופתרון</vt:lpstr>
      <vt:lpstr>השיטה שלנו TextRank</vt:lpstr>
      <vt:lpstr>אז איך הכל עובד?</vt:lpstr>
      <vt:lpstr>אז איך הכל עובד?</vt:lpstr>
      <vt:lpstr>אז איך הכל עובד?</vt:lpstr>
      <vt:lpstr>אז איך הכל עובד?</vt:lpstr>
      <vt:lpstr>המערכת שלנו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Summarization</dc:title>
  <dc:creator>Mor Biton</dc:creator>
  <cp:lastModifiedBy>Mor Biton</cp:lastModifiedBy>
  <cp:revision>30</cp:revision>
  <dcterms:created xsi:type="dcterms:W3CDTF">2018-12-25T18:21:24Z</dcterms:created>
  <dcterms:modified xsi:type="dcterms:W3CDTF">2019-01-08T23:07:08Z</dcterms:modified>
</cp:coreProperties>
</file>